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A448551-EE4E-41CD-B2D8-3EC108DAC10B}" type="datetimeFigureOut">
              <a:rPr lang="en-US" smtClean="0"/>
              <a:t>12/13/2019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346246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A448551-EE4E-41CD-B2D8-3EC108DAC10B}" type="datetimeFigureOut">
              <a:rPr lang="en-US" smtClean="0"/>
              <a:t>12/13/2019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39567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A448551-EE4E-41CD-B2D8-3EC108DAC10B}" type="datetimeFigureOut">
              <a:rPr lang="en-US" smtClean="0"/>
              <a:t>12/13/2019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2446123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A448551-EE4E-41CD-B2D8-3EC108DAC10B}" type="datetimeFigureOut">
              <a:rPr lang="en-US" smtClean="0"/>
              <a:t>12/13/2019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3088179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A448551-EE4E-41CD-B2D8-3EC108DAC10B}" type="datetimeFigureOut">
              <a:rPr lang="en-US" smtClean="0"/>
              <a:t>12/13/2019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2339318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A448551-EE4E-41CD-B2D8-3EC108DAC10B}" type="datetimeFigureOut">
              <a:rPr lang="en-US" smtClean="0"/>
              <a:t>12/13/2019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104647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A448551-EE4E-41CD-B2D8-3EC108DAC10B}" type="datetimeFigureOut">
              <a:rPr lang="en-US" smtClean="0"/>
              <a:t>12/13/2019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156858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A448551-EE4E-41CD-B2D8-3EC108DAC10B}" type="datetimeFigureOut">
              <a:rPr lang="en-US" smtClean="0"/>
              <a:t>12/13/2019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359971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A448551-EE4E-41CD-B2D8-3EC108DAC10B}" type="datetimeFigureOut">
              <a:rPr lang="en-US" smtClean="0"/>
              <a:t>12/13/2019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370578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448551-EE4E-41CD-B2D8-3EC108DAC10B}" type="datetimeFigureOut">
              <a:rPr lang="en-US" smtClean="0"/>
              <a:t>12/13/2019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7259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448551-EE4E-41CD-B2D8-3EC108DAC10B}" type="datetimeFigureOut">
              <a:rPr lang="en-US" smtClean="0"/>
              <a:t>12/13/2019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33E1EE0-E8D5-4FAD-B81E-DAA3A7730797}" type="slidenum">
              <a:rPr lang="en-US" smtClean="0"/>
              <a:t>‹#›</a:t>
            </a:fld>
            <a:endParaRPr lang="en-US"/>
          </a:p>
        </p:txBody>
      </p:sp>
    </p:spTree>
    <p:extLst>
      <p:ext uri="{BB962C8B-B14F-4D97-AF65-F5344CB8AC3E}">
        <p14:creationId xmlns:p14="http://schemas.microsoft.com/office/powerpoint/2010/main" val="466219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48551-EE4E-41CD-B2D8-3EC108DAC10B}" type="datetimeFigureOut">
              <a:rPr lang="en-US" smtClean="0"/>
              <a:t>12/13/2019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E1EE0-E8D5-4FAD-B81E-DAA3A7730797}" type="slidenum">
              <a:rPr lang="en-US" smtClean="0"/>
              <a:t>‹#›</a:t>
            </a:fld>
            <a:endParaRPr lang="en-US"/>
          </a:p>
        </p:txBody>
      </p:sp>
    </p:spTree>
    <p:extLst>
      <p:ext uri="{BB962C8B-B14F-4D97-AF65-F5344CB8AC3E}">
        <p14:creationId xmlns:p14="http://schemas.microsoft.com/office/powerpoint/2010/main" val="3523704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86000" y="612845"/>
            <a:ext cx="4572000" cy="5632311"/>
          </a:xfrm>
          <a:prstGeom prst="rect">
            <a:avLst/>
          </a:prstGeom>
        </p:spPr>
        <p:txBody>
          <a:bodyPr>
            <a:spAutoFit/>
          </a:bodyPr>
          <a:lstStyle/>
          <a:p>
            <a:r>
              <a:rPr lang="en-US" dirty="0"/>
              <a:t>Lecture   4:</a:t>
            </a:r>
          </a:p>
          <a:p>
            <a:r>
              <a:rPr lang="en-US" b="1" i="1" u="sng" dirty="0"/>
              <a:t>What Is a UI ?</a:t>
            </a:r>
            <a:endParaRPr lang="en-US" dirty="0"/>
          </a:p>
          <a:p>
            <a:r>
              <a:rPr lang="en-US" b="1" dirty="0"/>
              <a:t>A user interface (UI)</a:t>
            </a:r>
            <a:r>
              <a:rPr lang="en-US" dirty="0"/>
              <a:t> is a graphical display in one or more windows containing controls,</a:t>
            </a:r>
            <a:br>
              <a:rPr lang="en-US" dirty="0"/>
            </a:br>
            <a:r>
              <a:rPr lang="en-US" dirty="0"/>
              <a:t>called </a:t>
            </a:r>
            <a:r>
              <a:rPr lang="en-US" i="1" dirty="0"/>
              <a:t>components</a:t>
            </a:r>
            <a:r>
              <a:rPr lang="en-US" dirty="0"/>
              <a:t>, that enable a user to perform interactive tasks. The user does not</a:t>
            </a:r>
            <a:br>
              <a:rPr lang="en-US" dirty="0"/>
            </a:br>
            <a:r>
              <a:rPr lang="en-US" dirty="0"/>
              <a:t>have to create a script or type commands at the command line to accomplish the tasks.</a:t>
            </a:r>
            <a:br>
              <a:rPr lang="en-US" dirty="0"/>
            </a:br>
            <a:r>
              <a:rPr lang="en-US" dirty="0"/>
              <a:t>Unlike coding programs to accomplish tasks, the user does not need to understand the</a:t>
            </a:r>
            <a:br>
              <a:rPr lang="en-US" dirty="0"/>
            </a:br>
            <a:r>
              <a:rPr lang="en-US" dirty="0"/>
              <a:t>details of how the tasks are performed. ®</a:t>
            </a:r>
          </a:p>
          <a:p>
            <a:r>
              <a:rPr lang="en-US" dirty="0"/>
              <a:t>UI components can include menus, toolbars, push buttons, radio buttons, list boxes, and</a:t>
            </a:r>
            <a:br>
              <a:rPr lang="en-US" dirty="0"/>
            </a:br>
            <a:r>
              <a:rPr lang="en-US" dirty="0"/>
              <a:t>sliders—just to name a few. UIs created using MATLAB® tools can also perform any type</a:t>
            </a:r>
            <a:br>
              <a:rPr lang="en-US" dirty="0"/>
            </a:br>
            <a:r>
              <a:rPr lang="en-US" dirty="0"/>
              <a:t>of computation, read and write data files, communicate with other UIs, and display data</a:t>
            </a:r>
            <a:br>
              <a:rPr lang="en-US" dirty="0"/>
            </a:br>
            <a:r>
              <a:rPr lang="en-US" dirty="0"/>
              <a:t>as tables or as plots.</a:t>
            </a:r>
            <a:br>
              <a:rPr lang="en-US" dirty="0"/>
            </a:br>
            <a:r>
              <a:rPr lang="en-US" dirty="0"/>
              <a:t>The following figure illustrates a simple UI that you can easily build yourself  Creating </a:t>
            </a:r>
          </a:p>
        </p:txBody>
      </p:sp>
    </p:spTree>
    <p:extLst>
      <p:ext uri="{BB962C8B-B14F-4D97-AF65-F5344CB8AC3E}">
        <p14:creationId xmlns:p14="http://schemas.microsoft.com/office/powerpoint/2010/main" val="150486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4724400" cy="31337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3590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FFFFFF"/>
                </a:solidFill>
                <a:effectLst/>
                <a:latin typeface="Bahnschrift SemiLight" pitchFamily="34" charset="0"/>
                <a:ea typeface="Calibri" pitchFamily="34" charset="0"/>
                <a:cs typeface="Arial" pitchFamily="34" charset="0"/>
              </a:rPr>
              <a:t>.</a:t>
            </a:r>
            <a:r>
              <a:rPr kumimoji="0" lang="en-US" sz="2200" b="0" i="0" u="none" strike="noStrike" cap="none" normalizeH="0" baseline="0" smtClean="0">
                <a:ln>
                  <a:noFill/>
                </a:ln>
                <a:solidFill>
                  <a:srgbClr val="FFFFFF"/>
                </a:solidFill>
                <a:effectLst/>
                <a:latin typeface="Futura"/>
                <a:ea typeface="Calibri" pitchFamily="34" charset="0"/>
                <a:cs typeface="Arial" pitchFamily="34" charset="0"/>
              </a:rPr>
              <a:t>Graphical User Interfaces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6886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0" y="-436305"/>
            <a:ext cx="6553200" cy="7294305"/>
          </a:xfrm>
          <a:prstGeom prst="rect">
            <a:avLst/>
          </a:prstGeom>
        </p:spPr>
        <p:txBody>
          <a:bodyPr wrap="square">
            <a:spAutoFit/>
          </a:bodyPr>
          <a:lstStyle/>
          <a:p>
            <a:r>
              <a:rPr lang="en-US" b="1" i="1" dirty="0"/>
              <a:t>The UI contains these components:</a:t>
            </a:r>
            <a:br>
              <a:rPr lang="en-US" b="1" i="1" dirty="0"/>
            </a:br>
            <a:r>
              <a:rPr lang="en-US" dirty="0"/>
              <a:t>• An axes component</a:t>
            </a:r>
            <a:br>
              <a:rPr lang="en-US" dirty="0"/>
            </a:br>
            <a:r>
              <a:rPr lang="en-US" dirty="0"/>
              <a:t>• A pop-up menu listing three data sets that correspond to MATLAB functions: peaks,</a:t>
            </a:r>
            <a:br>
              <a:rPr lang="en-US" dirty="0"/>
            </a:br>
            <a:r>
              <a:rPr lang="en-US" dirty="0"/>
              <a:t>    membrane, and </a:t>
            </a:r>
            <a:r>
              <a:rPr lang="en-US" dirty="0" err="1"/>
              <a:t>sinc</a:t>
            </a:r>
            <a:endParaRPr lang="en-US" dirty="0"/>
          </a:p>
          <a:p>
            <a:r>
              <a:rPr lang="en-US" dirty="0"/>
              <a:t>• A static text component to label the pop-up menu</a:t>
            </a:r>
            <a:br>
              <a:rPr lang="en-US" dirty="0"/>
            </a:br>
            <a:r>
              <a:rPr lang="en-US" dirty="0"/>
              <a:t>• Three buttons that provide different kinds of plots: surface, mesh, and contour</a:t>
            </a:r>
            <a:br>
              <a:rPr lang="en-US" dirty="0"/>
            </a:br>
            <a:r>
              <a:rPr lang="en-US" dirty="0"/>
              <a:t>When you click a push button, the axes component displays the selected data set using  the specified type of 3-D plot.</a:t>
            </a:r>
          </a:p>
          <a:p>
            <a:r>
              <a:rPr lang="en-US" b="1" i="1" u="sng" dirty="0"/>
              <a:t>How Does a UI Work?</a:t>
            </a:r>
            <a:endParaRPr lang="en-US" dirty="0"/>
          </a:p>
          <a:p>
            <a:r>
              <a:rPr lang="en-US" dirty="0"/>
              <a:t>Typically, UIs wait for a user to manipulate a control, and then respond to each user  action in turn. Each control, and the UI itself, has one or more callbacks, named for the fact that they “call back” to MATLAB to ask it to do things. A particular user </a:t>
            </a:r>
            <a:r>
              <a:rPr lang="en-US" dirty="0" err="1"/>
              <a:t>action,such</a:t>
            </a:r>
            <a:r>
              <a:rPr lang="en-US" dirty="0"/>
              <a:t> as pressing a screen button, or passing the cursor over a component, triggers the execution of each callback. The UI then responds to these events. You, as the UI creator, write callbacks that define what the components do to handle events. This kind of programming is often referred to as event-driven programming. In </a:t>
            </a:r>
            <a:r>
              <a:rPr lang="en-US" dirty="0" err="1"/>
              <a:t>eventdriven</a:t>
            </a:r>
            <a:r>
              <a:rPr lang="en-US" dirty="0"/>
              <a:t> programming, callback execution is asynchronous, that is, events external to the software trigger callback execution. In the case of MATLAB UIs, most events are user interactions with the UI, but the UI can respond to other kinds of events as well, for</a:t>
            </a:r>
            <a:br>
              <a:rPr lang="en-US" dirty="0"/>
            </a:br>
            <a:r>
              <a:rPr lang="en-US" dirty="0"/>
              <a:t>example, the creation of a file or connecting a device to the computer.</a:t>
            </a:r>
          </a:p>
        </p:txBody>
      </p:sp>
    </p:spTree>
    <p:extLst>
      <p:ext uri="{BB962C8B-B14F-4D97-AF65-F5344CB8AC3E}">
        <p14:creationId xmlns:p14="http://schemas.microsoft.com/office/powerpoint/2010/main" val="1260701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028343"/>
            <a:ext cx="4572000" cy="4801314"/>
          </a:xfrm>
          <a:prstGeom prst="rect">
            <a:avLst/>
          </a:prstGeom>
        </p:spPr>
        <p:txBody>
          <a:bodyPr>
            <a:spAutoFit/>
          </a:bodyPr>
          <a:lstStyle/>
          <a:p>
            <a:r>
              <a:rPr lang="en-US" dirty="0"/>
              <a:t>Using functions stored in code files as callbacks is preferable to using strings, because functions have access to arguments and are more powerful and flexible. You cannot use MATLAB scripts (sequences of statements stored in code files that do not define functions) as callbacks.</a:t>
            </a:r>
            <a:br>
              <a:rPr lang="en-US" dirty="0"/>
            </a:br>
            <a:r>
              <a:rPr lang="en-US" dirty="0"/>
              <a:t>Although you can provide a callback with certain data and make it do anything you want, you cannot control when callbacks execute. That is, when your UI is being used, you have no control over the sequence of events that trigger particular callbacks or what other callbacks might still be running at those times. This distinguishes event-driven programming from other types of control flow, for example, processing sequential data files.</a:t>
            </a:r>
          </a:p>
        </p:txBody>
      </p:sp>
    </p:spTree>
    <p:extLst>
      <p:ext uri="{BB962C8B-B14F-4D97-AF65-F5344CB8AC3E}">
        <p14:creationId xmlns:p14="http://schemas.microsoft.com/office/powerpoint/2010/main" val="359315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6800" y="366891"/>
            <a:ext cx="5791200" cy="6186309"/>
          </a:xfrm>
          <a:prstGeom prst="rect">
            <a:avLst/>
          </a:prstGeom>
        </p:spPr>
        <p:txBody>
          <a:bodyPr wrap="square">
            <a:spAutoFit/>
          </a:bodyPr>
          <a:lstStyle/>
          <a:p>
            <a:r>
              <a:rPr lang="en-US" b="1" i="1" u="sng" dirty="0"/>
              <a:t>Ways to Build MATLAB UIs</a:t>
            </a:r>
            <a:r>
              <a:rPr lang="en-US" dirty="0"/>
              <a:t/>
            </a:r>
            <a:br>
              <a:rPr lang="en-US" dirty="0"/>
            </a:br>
            <a:r>
              <a:rPr lang="en-US" dirty="0"/>
              <a:t>A MATLAB UI is a figure window to which you add user-operated components. You can select, size, and position these components as you like. Using callbacks you can make the components do what you want when the user clicks or manipulates the components with keystrokes.</a:t>
            </a:r>
            <a:br>
              <a:rPr lang="en-US" dirty="0"/>
            </a:br>
            <a:r>
              <a:rPr lang="en-US" b="1" i="1" dirty="0"/>
              <a:t>You can build MATLAB UIs in two ways:</a:t>
            </a:r>
            <a:r>
              <a:rPr lang="en-US" dirty="0"/>
              <a:t/>
            </a:r>
            <a:br>
              <a:rPr lang="en-US" dirty="0"/>
            </a:br>
            <a:r>
              <a:rPr lang="en-US" dirty="0"/>
              <a:t>• Create the UI using GUIDE</a:t>
            </a:r>
            <a:br>
              <a:rPr lang="en-US" dirty="0"/>
            </a:br>
            <a:r>
              <a:rPr lang="en-US" dirty="0"/>
              <a:t>This approach starts with a figure that you populate with components from within a graphic layout editor. GUIDE creates an associated code file containing callbacks for the UI and its components. GUIDE saves both the figure (as a FIG-file) and the code file. You can launch your application from either file.</a:t>
            </a:r>
            <a:br>
              <a:rPr lang="en-US" dirty="0"/>
            </a:br>
            <a:r>
              <a:rPr lang="en-US" dirty="0"/>
              <a:t>• Create the UI programmatically</a:t>
            </a:r>
            <a:br>
              <a:rPr lang="en-US" dirty="0"/>
            </a:br>
            <a:r>
              <a:rPr lang="en-US" dirty="0"/>
              <a:t>Using this approach, you create a code file that defines all component properties and behaviors. When a user executes the file, it creates a figure, populates it with components, and handles user interactions. Typically, the figure is not saved between sessions because the code in the file creates a new one each time it runs. The code files of the two approaches look different. </a:t>
            </a:r>
          </a:p>
        </p:txBody>
      </p:sp>
    </p:spTree>
    <p:extLst>
      <p:ext uri="{BB962C8B-B14F-4D97-AF65-F5344CB8AC3E}">
        <p14:creationId xmlns:p14="http://schemas.microsoft.com/office/powerpoint/2010/main" val="3804533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86000" y="1305342"/>
            <a:ext cx="4572000" cy="4247317"/>
          </a:xfrm>
          <a:prstGeom prst="rect">
            <a:avLst/>
          </a:prstGeom>
        </p:spPr>
        <p:txBody>
          <a:bodyPr>
            <a:spAutoFit/>
          </a:bodyPr>
          <a:lstStyle/>
          <a:p>
            <a:r>
              <a:rPr lang="en-US" dirty="0"/>
              <a:t>Programmatic UI files are generally longer, because they explicitly define every property of the figure and its controls, as well as the callbacks. GUIDE UIs define most of the properties within the figure itself. They store the definitions in its FIG-file rather than in its code file. The code file contains callbacks and other functions that initialize the UI when it opens. You can create a UI with GUIDE and then modify it programmatically. However, you cannot create a UI programmatically and then modify it with GUIDE. The approach you choose depends on your experience, your preferences, and your goals. Here are some ways to achieve specific goals.</a:t>
            </a:r>
          </a:p>
        </p:txBody>
      </p:sp>
    </p:spTree>
    <p:extLst>
      <p:ext uri="{BB962C8B-B14F-4D97-AF65-F5344CB8AC3E}">
        <p14:creationId xmlns:p14="http://schemas.microsoft.com/office/powerpoint/2010/main" val="1863804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57250" y="86380"/>
            <a:ext cx="744855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Create a Simple UI Programmatically</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example shows how to create a simple UI programmatically, such as the one shown</a:t>
            </a:r>
            <a:b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here.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1485900"/>
            <a:ext cx="5467350" cy="46863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63765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95400" y="290691"/>
            <a:ext cx="6172200" cy="6186309"/>
          </a:xfrm>
          <a:prstGeom prst="rect">
            <a:avLst/>
          </a:prstGeom>
        </p:spPr>
        <p:txBody>
          <a:bodyPr wrap="square">
            <a:spAutoFit/>
          </a:bodyPr>
          <a:lstStyle/>
          <a:p>
            <a:r>
              <a:rPr lang="en-US" b="1" i="1" dirty="0"/>
              <a:t>Create a Code File for the Simple Programmatic UI</a:t>
            </a:r>
            <a:r>
              <a:rPr lang="en-US" dirty="0"/>
              <a:t/>
            </a:r>
            <a:br>
              <a:rPr lang="en-US" dirty="0"/>
            </a:br>
            <a:r>
              <a:rPr lang="en-US" dirty="0"/>
              <a:t>Create a function file (as opposed to a script file, which contains a sequence of MATLAB</a:t>
            </a:r>
            <a:br>
              <a:rPr lang="en-US" dirty="0"/>
            </a:br>
            <a:r>
              <a:rPr lang="en-US" dirty="0"/>
              <a:t>commands but does not define functions).</a:t>
            </a:r>
            <a:br>
              <a:rPr lang="en-US" dirty="0"/>
            </a:br>
            <a:r>
              <a:rPr lang="en-US" dirty="0"/>
              <a:t>1. At the MATLAB prompt, type edit.</a:t>
            </a:r>
            <a:br>
              <a:rPr lang="en-US" dirty="0"/>
            </a:br>
            <a:r>
              <a:rPr lang="en-US" dirty="0"/>
              <a:t>2. Type the following statement in the first line of the Editor. function simple_gui2</a:t>
            </a:r>
            <a:br>
              <a:rPr lang="en-US" dirty="0"/>
            </a:br>
            <a:r>
              <a:rPr lang="en-US" dirty="0"/>
              <a:t>3. Following the function statement, type these comments, ending with a blank line.</a:t>
            </a:r>
            <a:br>
              <a:rPr lang="en-US" dirty="0"/>
            </a:br>
            <a:r>
              <a:rPr lang="en-US" dirty="0"/>
              <a:t>(The comments display at the command line in response to the help command.)</a:t>
            </a:r>
            <a:br>
              <a:rPr lang="en-US" dirty="0"/>
            </a:br>
            <a:r>
              <a:rPr lang="en-US" dirty="0"/>
              <a:t>% SIMPLE_GUI2 Select a data set from the pop-up menu, then</a:t>
            </a:r>
            <a:br>
              <a:rPr lang="en-US" dirty="0"/>
            </a:br>
            <a:r>
              <a:rPr lang="en-US" dirty="0"/>
              <a:t>% click one of the plot-type push buttons. Clicking the button</a:t>
            </a:r>
            <a:br>
              <a:rPr lang="en-US" dirty="0"/>
            </a:br>
            <a:r>
              <a:rPr lang="en-US" dirty="0"/>
              <a:t>% plots the selected data in the axes.</a:t>
            </a:r>
            <a:br>
              <a:rPr lang="en-US" dirty="0"/>
            </a:br>
            <a:r>
              <a:rPr lang="en-US" dirty="0"/>
              <a:t>(Leave a blank line here)</a:t>
            </a:r>
            <a:br>
              <a:rPr lang="en-US" dirty="0"/>
            </a:br>
            <a:r>
              <a:rPr lang="en-US" dirty="0"/>
              <a:t>4. At the end of the file, after the blank line, add an end statement.</a:t>
            </a:r>
          </a:p>
          <a:p>
            <a:r>
              <a:rPr lang="en-US" dirty="0"/>
              <a:t>Note: - You need the end statement to specify the end of the function because the example uses nested functions. To learn more, see “Nested Functions”.</a:t>
            </a:r>
            <a:br>
              <a:rPr lang="en-US" dirty="0"/>
            </a:br>
            <a:r>
              <a:rPr lang="en-US" dirty="0"/>
              <a:t>5. Save the file in your current folder or at a location that is on your MATLAB path.</a:t>
            </a:r>
          </a:p>
        </p:txBody>
      </p:sp>
    </p:spTree>
    <p:extLst>
      <p:ext uri="{BB962C8B-B14F-4D97-AF65-F5344CB8AC3E}">
        <p14:creationId xmlns:p14="http://schemas.microsoft.com/office/powerpoint/2010/main" val="30334594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242</Words>
  <Application>Microsoft Office PowerPoint</Application>
  <PresentationFormat>عرض على الشاشة (3:4)‏</PresentationFormat>
  <Paragraphs>17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Windows User</cp:lastModifiedBy>
  <cp:revision>2</cp:revision>
  <dcterms:created xsi:type="dcterms:W3CDTF">2019-12-12T23:19:29Z</dcterms:created>
  <dcterms:modified xsi:type="dcterms:W3CDTF">2019-12-12T23:26:24Z</dcterms:modified>
</cp:coreProperties>
</file>